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93B"/>
    <a:srgbClr val="EF3425"/>
    <a:srgbClr val="F2836D"/>
    <a:srgbClr val="FCB131"/>
    <a:srgbClr val="7F1818"/>
    <a:srgbClr val="7071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611397" y="1717596"/>
            <a:ext cx="1750803" cy="19812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" y="228600"/>
            <a:ext cx="2289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HealthySELFIE</a:t>
            </a:r>
            <a:endParaRPr lang="en-US" sz="1800" i="1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341914" y="2178001"/>
            <a:ext cx="2052858" cy="2947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050093" y="1754182"/>
            <a:ext cx="2103120" cy="23409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62464" y="957944"/>
            <a:ext cx="16239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1. eHealth Wallet</a:t>
            </a:r>
            <a:endParaRPr lang="en-US" sz="1200" i="1" dirty="0"/>
          </a:p>
        </p:txBody>
      </p:sp>
      <p:sp>
        <p:nvSpPr>
          <p:cNvPr id="33" name="Rectangle 32"/>
          <p:cNvSpPr/>
          <p:nvPr/>
        </p:nvSpPr>
        <p:spPr>
          <a:xfrm>
            <a:off x="3151289" y="957944"/>
            <a:ext cx="218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2. Ethereum Blockchain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055802" y="957944"/>
            <a:ext cx="20070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3. Health Data Stores</a:t>
            </a:r>
            <a:endParaRPr lang="en-US" sz="1200" i="1" dirty="0"/>
          </a:p>
        </p:txBody>
      </p:sp>
      <p:sp>
        <p:nvSpPr>
          <p:cNvPr id="35" name="Rectangle 34"/>
          <p:cNvSpPr/>
          <p:nvPr/>
        </p:nvSpPr>
        <p:spPr>
          <a:xfrm>
            <a:off x="6605330" y="1827470"/>
            <a:ext cx="10157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East Clinic</a:t>
            </a:r>
            <a:endParaRPr lang="en-US" sz="1200" i="1" dirty="0"/>
          </a:p>
        </p:txBody>
      </p:sp>
      <p:sp>
        <p:nvSpPr>
          <p:cNvPr id="36" name="Rectangle 35"/>
          <p:cNvSpPr/>
          <p:nvPr/>
        </p:nvSpPr>
        <p:spPr>
          <a:xfrm>
            <a:off x="6102949" y="2176046"/>
            <a:ext cx="20204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HL7 FIR standard EMR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24000" y="3149025"/>
            <a:ext cx="21783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/>
              <a:t>Live EMR data server, Epic, Argonaut Project, Wisconsin</a:t>
            </a:r>
            <a:endParaRPr lang="en-US" sz="1200" i="1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6048662" y="4344980"/>
            <a:ext cx="2104551" cy="17043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564101" y="4380288"/>
            <a:ext cx="10981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West Clinic</a:t>
            </a:r>
            <a:endParaRPr lang="en-US" sz="1200" i="1" dirty="0"/>
          </a:p>
        </p:txBody>
      </p:sp>
      <p:sp>
        <p:nvSpPr>
          <p:cNvPr id="40" name="Rectangle 39"/>
          <p:cNvSpPr/>
          <p:nvPr/>
        </p:nvSpPr>
        <p:spPr>
          <a:xfrm>
            <a:off x="6102949" y="4728864"/>
            <a:ext cx="20204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HL7 FIR standard EMR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867400" y="2480845"/>
            <a:ext cx="24915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Data: health conditions, allergies, medications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02949" y="5033665"/>
            <a:ext cx="19599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Data: genetic testing and forward-consent</a:t>
            </a:r>
          </a:p>
          <a:p>
            <a:pPr algn="ctr"/>
            <a:r>
              <a:rPr lang="en-US" sz="1400" dirty="0" smtClean="0"/>
              <a:t>Required by Precision Medicine Initiative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47505" y="2292420"/>
            <a:ext cx="14416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Smart Contract</a:t>
            </a:r>
            <a:endParaRPr lang="en-US" sz="1200" i="1" dirty="0"/>
          </a:p>
        </p:txBody>
      </p:sp>
      <p:sp>
        <p:nvSpPr>
          <p:cNvPr id="45" name="Rectangle 44"/>
          <p:cNvSpPr/>
          <p:nvPr/>
        </p:nvSpPr>
        <p:spPr>
          <a:xfrm>
            <a:off x="1143000" y="1790819"/>
            <a:ext cx="9598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/>
              <a:t>Sister Sally</a:t>
            </a:r>
            <a:endParaRPr lang="en-US" sz="1400" i="1" dirty="0"/>
          </a:p>
        </p:txBody>
      </p:sp>
      <p:sp>
        <p:nvSpPr>
          <p:cNvPr id="46" name="Rectangle 45"/>
          <p:cNvSpPr/>
          <p:nvPr/>
        </p:nvSpPr>
        <p:spPr>
          <a:xfrm>
            <a:off x="1153100" y="3916510"/>
            <a:ext cx="1056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/>
              <a:t>Brother Bob</a:t>
            </a:r>
            <a:endParaRPr lang="en-US" sz="1400" i="1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611397" y="3851198"/>
            <a:ext cx="1750803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105729" y="5064440"/>
            <a:ext cx="951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/>
              <a:t>Father Fitz</a:t>
            </a:r>
            <a:endParaRPr lang="en-US" sz="1400" i="1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609600" y="4991219"/>
            <a:ext cx="1750803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78" y="3911487"/>
            <a:ext cx="367230" cy="36723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081189"/>
            <a:ext cx="367230" cy="36723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04589"/>
            <a:ext cx="367230" cy="36723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998877" y="1360716"/>
            <a:ext cx="2792323" cy="228600"/>
            <a:chOff x="2895600" y="1268305"/>
            <a:chExt cx="2792323" cy="22860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2895600" y="1268305"/>
              <a:ext cx="2467648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3048000" y="1268305"/>
              <a:ext cx="558802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3300309" y="1268305"/>
              <a:ext cx="558802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138509" y="1268305"/>
              <a:ext cx="558802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367109" y="1268305"/>
              <a:ext cx="558802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129121" y="1268305"/>
              <a:ext cx="558802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8" name="Rectangle 57"/>
          <p:cNvSpPr/>
          <p:nvPr/>
        </p:nvSpPr>
        <p:spPr>
          <a:xfrm>
            <a:off x="3408068" y="2639666"/>
            <a:ext cx="1920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1. </a:t>
            </a:r>
            <a:r>
              <a:rPr lang="en-US" sz="1600" dirty="0" err="1" smtClean="0"/>
              <a:t>uPort</a:t>
            </a:r>
            <a:r>
              <a:rPr lang="en-US" sz="1600" dirty="0" smtClean="0"/>
              <a:t> digital ID </a:t>
            </a:r>
          </a:p>
          <a:p>
            <a:pPr algn="ctr"/>
            <a:r>
              <a:rPr lang="en-US" sz="1200" i="1" dirty="0" smtClean="0"/>
              <a:t>with </a:t>
            </a:r>
            <a:r>
              <a:rPr lang="en-US" sz="1200" i="1" dirty="0"/>
              <a:t>“Patient” </a:t>
            </a:r>
            <a:r>
              <a:rPr lang="en-US" sz="1200" i="1" dirty="0" smtClean="0"/>
              <a:t>data attributes per schema.org</a:t>
            </a:r>
            <a:endParaRPr lang="en-US" sz="1200" i="1" dirty="0"/>
          </a:p>
        </p:txBody>
      </p:sp>
      <p:sp>
        <p:nvSpPr>
          <p:cNvPr id="59" name="Rectangle 58"/>
          <p:cNvSpPr/>
          <p:nvPr/>
        </p:nvSpPr>
        <p:spPr>
          <a:xfrm>
            <a:off x="3385458" y="3597295"/>
            <a:ext cx="196577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2. Request EMR data from health data stores populated to IPFS </a:t>
            </a:r>
            <a:r>
              <a:rPr lang="en-US" sz="1400" dirty="0" smtClean="0"/>
              <a:t>(Whisper PGP encryption)</a:t>
            </a:r>
            <a:endParaRPr lang="en-US" sz="1600" dirty="0" smtClean="0"/>
          </a:p>
          <a:p>
            <a:pPr algn="ctr"/>
            <a:r>
              <a:rPr lang="en-US" sz="1400" i="1" dirty="0" smtClean="0"/>
              <a:t> </a:t>
            </a:r>
            <a:endParaRPr lang="en-US" dirty="0" smtClean="0"/>
          </a:p>
        </p:txBody>
      </p:sp>
      <p:sp>
        <p:nvSpPr>
          <p:cNvPr id="60" name="Rectangle 59"/>
          <p:cNvSpPr/>
          <p:nvPr/>
        </p:nvSpPr>
        <p:spPr>
          <a:xfrm>
            <a:off x="2667000" y="118646"/>
            <a:ext cx="5030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Store and verify health claims on the Ethereum blockchain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7200" y="724019"/>
            <a:ext cx="830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827725" y="2874485"/>
            <a:ext cx="109997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My EMR</a:t>
            </a:r>
            <a:endParaRPr lang="en-US" sz="1100" i="1" dirty="0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3124200"/>
            <a:ext cx="365760" cy="379306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49" y="3131935"/>
            <a:ext cx="365760" cy="34887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49" y="2514600"/>
            <a:ext cx="365760" cy="402335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754909" y="3451034"/>
            <a:ext cx="126764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My Family</a:t>
            </a:r>
            <a:endParaRPr lang="en-US" sz="1100" i="1" dirty="0"/>
          </a:p>
        </p:txBody>
      </p:sp>
      <p:sp>
        <p:nvSpPr>
          <p:cNvPr id="66" name="Rectangle 65"/>
          <p:cNvSpPr/>
          <p:nvPr/>
        </p:nvSpPr>
        <p:spPr>
          <a:xfrm>
            <a:off x="1490949" y="3450156"/>
            <a:ext cx="126764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My Doctors</a:t>
            </a:r>
            <a:endParaRPr lang="en-US" sz="1100" i="1" dirty="0"/>
          </a:p>
        </p:txBody>
      </p:sp>
      <p:sp>
        <p:nvSpPr>
          <p:cNvPr id="67" name="Rectangle 66"/>
          <p:cNvSpPr/>
          <p:nvPr/>
        </p:nvSpPr>
        <p:spPr>
          <a:xfrm>
            <a:off x="1442376" y="2874485"/>
            <a:ext cx="13770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My Health ID</a:t>
            </a:r>
            <a:endParaRPr lang="en-US" sz="1100" i="1" dirty="0"/>
          </a:p>
        </p:txBody>
      </p:sp>
      <p:grpSp>
        <p:nvGrpSpPr>
          <p:cNvPr id="68" name="Group 67"/>
          <p:cNvGrpSpPr/>
          <p:nvPr/>
        </p:nvGrpSpPr>
        <p:grpSpPr>
          <a:xfrm>
            <a:off x="1691640" y="2553195"/>
            <a:ext cx="365760" cy="365760"/>
            <a:chOff x="3935201" y="3909950"/>
            <a:chExt cx="514422" cy="533474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5201" y="3909950"/>
              <a:ext cx="514422" cy="533474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0312" y="3969900"/>
              <a:ext cx="276263" cy="395342"/>
            </a:xfrm>
            <a:prstGeom prst="rect">
              <a:avLst/>
            </a:prstGeom>
          </p:spPr>
        </p:pic>
      </p:grpSp>
      <p:cxnSp>
        <p:nvCxnSpPr>
          <p:cNvPr id="6" name="Straight Arrow Connector 5"/>
          <p:cNvCxnSpPr>
            <a:stCxn id="11" idx="3"/>
          </p:cNvCxnSpPr>
          <p:nvPr/>
        </p:nvCxnSpPr>
        <p:spPr>
          <a:xfrm>
            <a:off x="2362200" y="2708197"/>
            <a:ext cx="990600" cy="3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394772" y="2693525"/>
            <a:ext cx="6292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410200" y="4724400"/>
            <a:ext cx="6292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333527" y="1717595"/>
            <a:ext cx="162273" cy="22711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114800" y="1717595"/>
            <a:ext cx="162273" cy="22711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114800" y="1717595"/>
            <a:ext cx="162273" cy="22711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876327" y="1717595"/>
            <a:ext cx="162273" cy="22711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307885" y="1661873"/>
            <a:ext cx="5280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IPFS</a:t>
            </a:r>
            <a:endParaRPr lang="en-US" sz="1200" i="1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410200" y="2845925"/>
            <a:ext cx="62922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410200" y="4876800"/>
            <a:ext cx="62922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2362200" y="3429000"/>
            <a:ext cx="39639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758594" y="3429000"/>
            <a:ext cx="0" cy="12082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2394855" y="4648200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377440" y="329837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362200" y="4746172"/>
            <a:ext cx="4953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844581" y="3298372"/>
            <a:ext cx="12919" cy="144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2351314" y="2860597"/>
            <a:ext cx="990600" cy="378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Picture 9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960" y="2090058"/>
            <a:ext cx="831040" cy="381772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191000"/>
            <a:ext cx="831040" cy="381772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333228"/>
            <a:ext cx="831040" cy="381772"/>
          </a:xfrm>
          <a:prstGeom prst="rect">
            <a:avLst/>
          </a:prstGeom>
        </p:spPr>
      </p:pic>
      <p:sp>
        <p:nvSpPr>
          <p:cNvPr id="99" name="Rectangle 98"/>
          <p:cNvSpPr/>
          <p:nvPr/>
        </p:nvSpPr>
        <p:spPr>
          <a:xfrm>
            <a:off x="2694076" y="408801"/>
            <a:ext cx="65261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Patient-driven EMR with forward-looking consent </a:t>
            </a:r>
            <a:r>
              <a:rPr lang="en-US" sz="1200" dirty="0" smtClean="0"/>
              <a:t>management &amp; interoperability via </a:t>
            </a:r>
            <a:r>
              <a:rPr lang="en-US" sz="1200" dirty="0"/>
              <a:t>blockchain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28600" y="685800"/>
            <a:ext cx="8864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/>
              <a:t>Workflow</a:t>
            </a:r>
            <a:endParaRPr lang="en-US" sz="1200" i="1" dirty="0"/>
          </a:p>
        </p:txBody>
      </p:sp>
      <p:sp>
        <p:nvSpPr>
          <p:cNvPr id="101" name="Rectangle 100"/>
          <p:cNvSpPr/>
          <p:nvPr/>
        </p:nvSpPr>
        <p:spPr>
          <a:xfrm>
            <a:off x="224466" y="1337846"/>
            <a:ext cx="10709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I. Populate</a:t>
            </a:r>
            <a:endParaRPr lang="en-US" sz="1200" i="1" dirty="0"/>
          </a:p>
        </p:txBody>
      </p:sp>
      <p:sp>
        <p:nvSpPr>
          <p:cNvPr id="102" name="Rectangle 101"/>
          <p:cNvSpPr/>
          <p:nvPr/>
        </p:nvSpPr>
        <p:spPr>
          <a:xfrm>
            <a:off x="376866" y="6172200"/>
            <a:ext cx="869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II. Verify</a:t>
            </a:r>
            <a:endParaRPr lang="en-US" sz="1200" i="1" dirty="0"/>
          </a:p>
        </p:txBody>
      </p:sp>
      <p:sp>
        <p:nvSpPr>
          <p:cNvPr id="103" name="Rectangle 102"/>
          <p:cNvSpPr/>
          <p:nvPr/>
        </p:nvSpPr>
        <p:spPr>
          <a:xfrm>
            <a:off x="1302250" y="6193972"/>
            <a:ext cx="54080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Quick on-demand attestation look-up from eHealth Wallet to blockchain</a:t>
            </a:r>
            <a:endParaRPr lang="en-US" sz="1100" i="1" dirty="0"/>
          </a:p>
        </p:txBody>
      </p:sp>
      <p:sp>
        <p:nvSpPr>
          <p:cNvPr id="104" name="Rectangle 103"/>
          <p:cNvSpPr/>
          <p:nvPr/>
        </p:nvSpPr>
        <p:spPr>
          <a:xfrm>
            <a:off x="3352800" y="5282625"/>
            <a:ext cx="205740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3. </a:t>
            </a:r>
            <a:r>
              <a:rPr lang="en-US" sz="1600" dirty="0" err="1" smtClean="0"/>
              <a:t>Tierion</a:t>
            </a:r>
            <a:r>
              <a:rPr lang="en-US" sz="1600" dirty="0" smtClean="0"/>
              <a:t> HIPAA-compliant audit trail (Bitcoin blockchain)</a:t>
            </a:r>
            <a:endParaRPr lang="en-US" sz="1200" i="1" dirty="0"/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34553"/>
            <a:ext cx="558696" cy="55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42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290" y="1025038"/>
            <a:ext cx="2284709" cy="15886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03" y="2895600"/>
            <a:ext cx="11753022" cy="3352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9600" y="228600"/>
            <a:ext cx="2289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HealthySELFIE</a:t>
            </a:r>
            <a:endParaRPr lang="en-US" sz="1800" i="1" dirty="0"/>
          </a:p>
        </p:txBody>
      </p:sp>
      <p:sp>
        <p:nvSpPr>
          <p:cNvPr id="7" name="Rectangle 6"/>
          <p:cNvSpPr/>
          <p:nvPr/>
        </p:nvSpPr>
        <p:spPr>
          <a:xfrm>
            <a:off x="2667000" y="319363"/>
            <a:ext cx="5030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Store and verify health claims on the Ethereum blockchain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724019"/>
            <a:ext cx="830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62000" y="1066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Work flow example: establish </a:t>
            </a:r>
            <a:r>
              <a:rPr lang="en-US" dirty="0" err="1" smtClean="0"/>
              <a:t>uPort</a:t>
            </a:r>
            <a:r>
              <a:rPr lang="en-US" dirty="0" smtClean="0"/>
              <a:t> digital identity via Ethereum smart contract, set up verifiable health claim using schema.org/Patient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371600" y="4724400"/>
            <a:ext cx="9144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81401" y="4800600"/>
            <a:ext cx="5029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Share conditions, medications, allergies, genetic data across family groups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2362200" y="4876800"/>
            <a:ext cx="1219200" cy="21483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34553"/>
            <a:ext cx="558696" cy="55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7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228600"/>
            <a:ext cx="2289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HealthySELFIE</a:t>
            </a:r>
            <a:endParaRPr lang="en-US" sz="1800" i="1" dirty="0"/>
          </a:p>
        </p:txBody>
      </p:sp>
      <p:sp>
        <p:nvSpPr>
          <p:cNvPr id="9" name="Rectangle 8"/>
          <p:cNvSpPr/>
          <p:nvPr/>
        </p:nvSpPr>
        <p:spPr>
          <a:xfrm>
            <a:off x="2667000" y="319363"/>
            <a:ext cx="5030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Store and verify health claims on the Ethereum blockchain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724019"/>
            <a:ext cx="830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21382" y="762000"/>
            <a:ext cx="70766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Work flow example: </a:t>
            </a:r>
            <a:r>
              <a:rPr lang="en-US" dirty="0" err="1" smtClean="0"/>
              <a:t>Tierion</a:t>
            </a:r>
            <a:r>
              <a:rPr lang="en-US" dirty="0" smtClean="0"/>
              <a:t> HIPAA-compliant audit-trail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72" y="1143000"/>
            <a:ext cx="10590709" cy="30913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4191000"/>
            <a:ext cx="10602161" cy="26219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126570"/>
            <a:ext cx="707940" cy="8366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34553"/>
            <a:ext cx="558696" cy="55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85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09600" y="228600"/>
            <a:ext cx="2289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HealthySELFIE</a:t>
            </a:r>
            <a:endParaRPr lang="en-US" sz="1800" i="1" dirty="0"/>
          </a:p>
        </p:txBody>
      </p:sp>
      <p:sp>
        <p:nvSpPr>
          <p:cNvPr id="60" name="Rectangle 59"/>
          <p:cNvSpPr/>
          <p:nvPr/>
        </p:nvSpPr>
        <p:spPr>
          <a:xfrm>
            <a:off x="2667000" y="319363"/>
            <a:ext cx="5030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Store and verify health claims on the Ethereum blockchain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7200" y="724019"/>
            <a:ext cx="830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21383" y="1219200"/>
            <a:ext cx="555081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029200" algn="l"/>
              </a:tabLst>
            </a:pPr>
            <a:r>
              <a:rPr lang="en-US" dirty="0" smtClean="0"/>
              <a:t>Summary: Patient-driven EMR with forward-looking </a:t>
            </a:r>
            <a:r>
              <a:rPr lang="en-US" dirty="0"/>
              <a:t>consent </a:t>
            </a:r>
            <a:r>
              <a:rPr lang="en-US" dirty="0" smtClean="0"/>
              <a:t>management, data liquidity via blockchain</a:t>
            </a:r>
          </a:p>
          <a:p>
            <a:endParaRPr lang="en-US" dirty="0"/>
          </a:p>
          <a:p>
            <a:r>
              <a:rPr lang="en-US" dirty="0"/>
              <a:t>Problem: Non-interoperable medical records</a:t>
            </a:r>
          </a:p>
          <a:p>
            <a:r>
              <a:rPr lang="en-US" dirty="0"/>
              <a:t>Market-ready for </a:t>
            </a:r>
            <a:r>
              <a:rPr lang="en-US" sz="1600" dirty="0"/>
              <a:t>$22 billion worldwide EMR market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Revenue: service provider (Aetna, Cigna, Anthem) with EMR solution, remunerated patient-shared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Precision Medicine Initiative: share  genetic/medical data across family groups</a:t>
            </a:r>
          </a:p>
          <a:p>
            <a:r>
              <a:rPr lang="en-US" dirty="0" smtClean="0"/>
              <a:t>Interoperability/Shared Infrastructure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HL7 FIR open data standard schema.org/Patient (standards-based </a:t>
            </a:r>
            <a:r>
              <a:rPr lang="en-US" sz="1600" dirty="0"/>
              <a:t>unified EMR </a:t>
            </a:r>
            <a:r>
              <a:rPr lang="en-US" sz="1600" dirty="0" smtClean="0"/>
              <a:t>solution)</a:t>
            </a:r>
            <a:endParaRPr lang="en-US" sz="1600" dirty="0"/>
          </a:p>
          <a:p>
            <a:r>
              <a:rPr lang="en-US" dirty="0" smtClean="0"/>
              <a:t>Use </a:t>
            </a:r>
            <a:r>
              <a:rPr lang="en-US" dirty="0"/>
              <a:t>of Blockchain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Ethereum blockchain smartcontracts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uPort</a:t>
            </a:r>
            <a:r>
              <a:rPr lang="en-US" sz="1600" dirty="0" smtClean="0"/>
              <a:t> self-signed </a:t>
            </a:r>
            <a:r>
              <a:rPr lang="en-US" sz="1600" dirty="0"/>
              <a:t>digital identity management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HIPAA-compliant audit log with </a:t>
            </a:r>
            <a:r>
              <a:rPr lang="en-US" sz="1600" dirty="0" err="1"/>
              <a:t>Tierion</a:t>
            </a:r>
            <a:endParaRPr lang="en-US" sz="1600" dirty="0" smtClean="0"/>
          </a:p>
          <a:p>
            <a:r>
              <a:rPr lang="en-US" dirty="0" smtClean="0"/>
              <a:t>Technology Stack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Ethereum blockchain smartcontracts, </a:t>
            </a:r>
            <a:r>
              <a:rPr lang="en-US" sz="1600" dirty="0" err="1" smtClean="0"/>
              <a:t>uPort</a:t>
            </a:r>
            <a:r>
              <a:rPr lang="en-US" sz="1600" dirty="0" smtClean="0"/>
              <a:t>, IPFS, Whisper; HL7 FIR Epic open EMR Argonaut  Project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399" y="1752600"/>
            <a:ext cx="2387916" cy="3696237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34553"/>
            <a:ext cx="558696" cy="55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63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4441</TotalTime>
  <Words>323</Words>
  <Application>Microsoft Office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melania</dc:creator>
  <cp:lastModifiedBy>lablogga</cp:lastModifiedBy>
  <cp:revision>53</cp:revision>
  <cp:lastPrinted>2014-09-22T23:48:54Z</cp:lastPrinted>
  <dcterms:created xsi:type="dcterms:W3CDTF">2006-08-16T00:00:00Z</dcterms:created>
  <dcterms:modified xsi:type="dcterms:W3CDTF">2016-10-02T19:08:11Z</dcterms:modified>
</cp:coreProperties>
</file>